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7"/>
  </p:notesMasterIdLst>
  <p:sldIdLst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56" r:id="rId23"/>
    <p:sldId id="278" r:id="rId24"/>
    <p:sldId id="277" r:id="rId25"/>
    <p:sldId id="279" r:id="rId26"/>
    <p:sldId id="280" r:id="rId27"/>
    <p:sldId id="288" r:id="rId28"/>
    <p:sldId id="289" r:id="rId29"/>
    <p:sldId id="282" r:id="rId30"/>
    <p:sldId id="281" r:id="rId31"/>
    <p:sldId id="283" r:id="rId32"/>
    <p:sldId id="284" r:id="rId33"/>
    <p:sldId id="287" r:id="rId34"/>
    <p:sldId id="285" r:id="rId35"/>
    <p:sldId id="286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F6381-85B8-4812-8DA7-D08970671903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C6A5D-336D-4812-A97E-738F1CECE3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45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8a166b2e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58a166b2e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58b2199b4b_1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58b2199b4b_1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8b2199b4b_1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58b2199b4b_1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58b2199b4b_1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58b2199b4b_1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8b2199b4b_1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58b2199b4b_1_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58b2199b4b_1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58b2199b4b_1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58b2199b4b_1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58b2199b4b_1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58b2199b4b_1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58b2199b4b_1_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58b2199b4b_1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58b2199b4b_1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58b2199b4b_1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58b2199b4b_1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58b2199b4b_1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58b2199b4b_1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8a166b2e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58a166b2e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58b2199b4b_1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58b2199b4b_1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8b2199b4b_1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58b2199b4b_1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58b2199b4b_1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58b2199b4b_1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58b2199b4b_1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58b2199b4b_1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8a166b2e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58a166b2e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58b2199b4b_1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58b2199b4b_1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58b2199b4b_1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58b2199b4b_1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8b2199b4b_1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58b2199b4b_1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58b2199b4b_1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58b2199b4b_1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58b2199b4b_1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58b2199b4b_1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8b2199b4b_1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58b2199b4b_1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21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744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315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265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930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078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674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04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624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6940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496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3009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30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7635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600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1070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2515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4164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192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0975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7808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557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3446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8329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0165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6419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261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36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15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461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604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72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437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AD0C7-9E70-4CF6-A57F-BAAF7E9927FF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517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579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3304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311700" y="179967"/>
            <a:ext cx="8520600" cy="13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Al-Farabi Kazakh National University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Higher School of Medicine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25"/>
          <p:cNvSpPr txBox="1">
            <a:spLocks noGrp="1"/>
          </p:cNvSpPr>
          <p:nvPr>
            <p:ph type="subTitle" idx="1"/>
          </p:nvPr>
        </p:nvSpPr>
        <p:spPr>
          <a:xfrm>
            <a:off x="311700" y="3066800"/>
            <a:ext cx="8520600" cy="9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Regulation of gene </a:t>
            </a:r>
            <a:r>
              <a:rPr lang="ru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expression</a:t>
            </a:r>
            <a:r>
              <a:rPr lang="en-US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</a:t>
            </a:r>
            <a:r>
              <a:rPr lang="en-US" sz="3000" b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procaryotes</a:t>
            </a:r>
            <a:r>
              <a:rPr lang="ru-RU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lang="en-US" sz="3000" b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eucaryotes</a:t>
            </a:r>
            <a:r>
              <a:rPr lang="ru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000" b="1" dirty="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3728" y="5122378"/>
            <a:ext cx="510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Lecturer: PhD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Pinsky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Ilya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Vladimirovich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06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5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4" name="Google Shape;164;p35"/>
          <p:cNvPicPr preferRelativeResize="0"/>
          <p:nvPr/>
        </p:nvPicPr>
        <p:blipFill rotWithShape="1">
          <a:blip r:embed="rId3" cstate="print">
            <a:alphaModFix/>
          </a:blip>
          <a:srcRect l="37408" t="24565" r="17590" b="21433"/>
          <a:stretch/>
        </p:blipFill>
        <p:spPr>
          <a:xfrm>
            <a:off x="917175" y="290400"/>
            <a:ext cx="6977774" cy="627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159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6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36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1" name="Google Shape;171;p36"/>
          <p:cNvPicPr preferRelativeResize="0"/>
          <p:nvPr/>
        </p:nvPicPr>
        <p:blipFill rotWithShape="1">
          <a:blip r:embed="rId3" cstate="print">
            <a:alphaModFix/>
          </a:blip>
          <a:srcRect l="37951" t="24322" r="18132" b="21676"/>
          <a:stretch/>
        </p:blipFill>
        <p:spPr>
          <a:xfrm>
            <a:off x="1313775" y="396635"/>
            <a:ext cx="6605976" cy="6089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584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7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37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8" name="Google Shape;178;p37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628653" y="2"/>
            <a:ext cx="7886699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119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8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704345" y="2"/>
            <a:ext cx="773531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326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9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960290" y="2"/>
            <a:ext cx="7223427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588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0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40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9" name="Google Shape;199;p40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16979" y="2"/>
            <a:ext cx="8310049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164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1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41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6" name="Google Shape;206;p41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136489" y="0"/>
            <a:ext cx="687102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633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42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007125" y="2"/>
            <a:ext cx="712975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69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4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0" name="Google Shape;220;p4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177144" y="0"/>
            <a:ext cx="678971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509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4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7" name="Google Shape;227;p44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79512" y="0"/>
            <a:ext cx="878497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331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ctrTitle"/>
          </p:nvPr>
        </p:nvSpPr>
        <p:spPr>
          <a:xfrm>
            <a:off x="165775" y="616633"/>
            <a:ext cx="8520600" cy="1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LEARNING OUTCOMES</a:t>
            </a:r>
            <a:endParaRPr sz="24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" name="Google Shape;106;p26"/>
          <p:cNvSpPr txBox="1">
            <a:spLocks noGrp="1"/>
          </p:cNvSpPr>
          <p:nvPr>
            <p:ph type="subTitle" idx="1"/>
          </p:nvPr>
        </p:nvSpPr>
        <p:spPr>
          <a:xfrm>
            <a:off x="165775" y="2009100"/>
            <a:ext cx="8828400" cy="4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Define the terms: operon, </a:t>
            </a:r>
            <a:r>
              <a:rPr lang="en-US" sz="2400" b="1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cistron</a:t>
            </a: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promoter.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Explain the functioning and regulation of the following operons: lac, </a:t>
            </a:r>
            <a:r>
              <a:rPr lang="en-US" sz="2400" b="1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ara</a:t>
            </a: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400" b="1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trp</a:t>
            </a: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gal.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Explain positive and negative controls of operons. 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Differentiate between constitutive and inducible promoters.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Explain the mechanism of transcription regulation in eukaryotes.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Describe the structure of the promoter: TATA-box, GC-box.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Explain the functions of enhancers and silencers.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8. Describe the role of transcription factors and activators in the regulation of transcription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9. Describe the structure and significance of DNA-binding domains and transcription activation domains. 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10. Compare translation regulation in pro- and eukaryotes</a:t>
            </a:r>
            <a:r>
              <a:rPr lang="en-US" sz="24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en-US" sz="24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066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How do you think, why genome organization is different in prokaryotes and </a:t>
            </a:r>
            <a:r>
              <a:rPr lang="en-US" dirty="0" err="1" smtClean="0"/>
              <a:t>eucaryotes</a:t>
            </a:r>
            <a:r>
              <a:rPr lang="en-US" dirty="0" smtClean="0"/>
              <a:t>? Why </a:t>
            </a:r>
            <a:r>
              <a:rPr lang="en-US" dirty="0" err="1" smtClean="0"/>
              <a:t>procaryotic</a:t>
            </a:r>
            <a:r>
              <a:rPr lang="en-US" dirty="0" smtClean="0"/>
              <a:t> genes are organized in operons?</a:t>
            </a:r>
          </a:p>
          <a:p>
            <a:r>
              <a:rPr lang="en-US" dirty="0" smtClean="0"/>
              <a:t>2. The genes of antibiotic resistance in prokaryotes are constitutive or inducible? Make the basis for your answer.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67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5"/>
          <p:cNvSpPr txBox="1"/>
          <p:nvPr/>
        </p:nvSpPr>
        <p:spPr>
          <a:xfrm>
            <a:off x="520550" y="396600"/>
            <a:ext cx="8427900" cy="3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ru" sz="3600" b="1" kern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Regulation of gene expression in eukaryotes</a:t>
            </a:r>
            <a:endParaRPr sz="3600" b="1" kern="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33" name="Google Shape;23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550" y="2897900"/>
            <a:ext cx="7622300" cy="2937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62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1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8" name="Google Shape;138;p31"/>
          <p:cNvPicPr preferRelativeResize="0"/>
          <p:nvPr/>
        </p:nvPicPr>
        <p:blipFill rotWithShape="1">
          <a:blip r:embed="rId3">
            <a:alphaModFix/>
          </a:blip>
          <a:srcRect l="37677" t="21192" r="17595" b="23360"/>
          <a:stretch/>
        </p:blipFill>
        <p:spPr>
          <a:xfrm>
            <a:off x="1050250" y="363567"/>
            <a:ext cx="7117376" cy="6147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791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6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46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0" name="Google Shape;24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116" y="241300"/>
            <a:ext cx="8867775" cy="6375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532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7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47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7" name="Google Shape;24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2250" y="992767"/>
            <a:ext cx="7016926" cy="516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663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0" t="23505" r="27010" b="10103"/>
          <a:stretch/>
        </p:blipFill>
        <p:spPr bwMode="auto">
          <a:xfrm>
            <a:off x="467544" y="239244"/>
            <a:ext cx="8280920" cy="62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708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9" t="25841" r="41238" b="16013"/>
          <a:stretch/>
        </p:blipFill>
        <p:spPr bwMode="auto">
          <a:xfrm>
            <a:off x="1115616" y="332656"/>
            <a:ext cx="705678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62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0" t="18145" r="28093" b="10927"/>
          <a:stretch/>
        </p:blipFill>
        <p:spPr bwMode="auto">
          <a:xfrm>
            <a:off x="395536" y="404664"/>
            <a:ext cx="8352928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644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813690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534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21030" r="25000" b="9279"/>
          <a:stretch/>
        </p:blipFill>
        <p:spPr bwMode="auto">
          <a:xfrm>
            <a:off x="467544" y="332656"/>
            <a:ext cx="8496944" cy="6314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3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ctrTitle"/>
          </p:nvPr>
        </p:nvSpPr>
        <p:spPr>
          <a:xfrm>
            <a:off x="311700" y="486867"/>
            <a:ext cx="8520600" cy="1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 b="1" dirty="0">
                <a:latin typeface="Cambria"/>
                <a:ea typeface="Cambria"/>
                <a:cs typeface="Cambria"/>
                <a:sym typeface="Cambria"/>
              </a:rPr>
              <a:t>Literature</a:t>
            </a:r>
            <a:endParaRPr b="1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2" name="Google Shape;112;p27"/>
          <p:cNvSpPr txBox="1">
            <a:spLocks noGrp="1"/>
          </p:cNvSpPr>
          <p:nvPr>
            <p:ph type="subTitle" idx="1"/>
          </p:nvPr>
        </p:nvSpPr>
        <p:spPr>
          <a:xfrm>
            <a:off x="311700" y="1923833"/>
            <a:ext cx="8176500" cy="4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indent="-457200" algn="l"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fr-FR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Alberts et al., pp. 369-392; </a:t>
            </a:r>
          </a:p>
          <a:p>
            <a:pPr lvl="0" indent="-457200" algn="l"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fr-FR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Alberts et al., pp. 413-429.</a:t>
            </a:r>
          </a:p>
          <a:p>
            <a:pPr marL="4572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5436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5" t="30000" r="26600" b="7200"/>
          <a:stretch/>
        </p:blipFill>
        <p:spPr bwMode="auto">
          <a:xfrm>
            <a:off x="539552" y="332657"/>
            <a:ext cx="8208912" cy="6031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775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9" t="68866" r="26623" b="7217"/>
          <a:stretch/>
        </p:blipFill>
        <p:spPr bwMode="auto">
          <a:xfrm>
            <a:off x="138353" y="1628800"/>
            <a:ext cx="8931336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710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5" t="27733" r="27875" b="18134"/>
          <a:stretch/>
        </p:blipFill>
        <p:spPr bwMode="auto">
          <a:xfrm>
            <a:off x="323528" y="332656"/>
            <a:ext cx="8568952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00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5" t="29966" r="28170" b="20275"/>
          <a:stretch/>
        </p:blipFill>
        <p:spPr bwMode="auto">
          <a:xfrm>
            <a:off x="323528" y="476671"/>
            <a:ext cx="8499271" cy="6079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63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 txBox="1">
            <a:spLocks noGrp="1"/>
          </p:cNvSpPr>
          <p:nvPr>
            <p:ph type="subTitle" idx="1"/>
          </p:nvPr>
        </p:nvSpPr>
        <p:spPr>
          <a:xfrm>
            <a:off x="311700" y="1422400"/>
            <a:ext cx="8520600" cy="20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 smtClean="0">
                <a:solidFill>
                  <a:srgbClr val="FF0000"/>
                </a:solidFill>
              </a:rPr>
              <a:t>WH</a:t>
            </a:r>
            <a:r>
              <a:rPr lang="en-US" sz="2400" b="1" dirty="0" smtClean="0">
                <a:solidFill>
                  <a:srgbClr val="FF0000"/>
                </a:solidFill>
              </a:rPr>
              <a:t>AT FOR</a:t>
            </a:r>
            <a:r>
              <a:rPr lang="ru" sz="2400" b="1" dirty="0" smtClean="0">
                <a:solidFill>
                  <a:srgbClr val="FF0000"/>
                </a:solidFill>
              </a:rPr>
              <a:t> </a:t>
            </a:r>
            <a:r>
              <a:rPr lang="ru" sz="2400" b="1" dirty="0">
                <a:solidFill>
                  <a:srgbClr val="FF0000"/>
                </a:solidFill>
              </a:rPr>
              <a:t>REGULATE GENE EXPRESSION??</a:t>
            </a:r>
            <a:endParaRPr sz="2400" b="1" dirty="0">
              <a:solidFill>
                <a:srgbClr val="FF0000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❏"/>
            </a:pPr>
            <a:r>
              <a:rPr lang="ru" b="1" dirty="0">
                <a:solidFill>
                  <a:schemeClr val="dk1"/>
                </a:solidFill>
              </a:rPr>
              <a:t>Adaptation  (Energy Conservation)</a:t>
            </a:r>
            <a:endParaRPr b="1" dirty="0">
              <a:solidFill>
                <a:schemeClr val="dk1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❏"/>
            </a:pPr>
            <a:r>
              <a:rPr lang="ru" b="1" dirty="0">
                <a:solidFill>
                  <a:schemeClr val="dk1"/>
                </a:solidFill>
              </a:rPr>
              <a:t>Development</a:t>
            </a:r>
            <a:endParaRPr b="1" dirty="0">
              <a:solidFill>
                <a:schemeClr val="dk1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❏"/>
            </a:pPr>
            <a:r>
              <a:rPr lang="ru" b="1" dirty="0">
                <a:solidFill>
                  <a:schemeClr val="dk1"/>
                </a:solidFill>
              </a:rPr>
              <a:t>Differentiation</a:t>
            </a:r>
            <a:endParaRPr b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387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9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4" name="Google Shape;124;p29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0" y="836714"/>
            <a:ext cx="9067800" cy="4464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04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30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227000" y="594636"/>
            <a:ext cx="6853874" cy="5807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580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32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239400" y="413135"/>
            <a:ext cx="6742326" cy="6329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806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0" name="Google Shape;150;p3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07504" y="0"/>
            <a:ext cx="878497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1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34"/>
          <p:cNvPicPr preferRelativeResize="0"/>
          <p:nvPr/>
        </p:nvPicPr>
        <p:blipFill rotWithShape="1">
          <a:blip r:embed="rId3" cstate="print">
            <a:alphaModFix/>
          </a:blip>
          <a:srcRect l="37681" t="24325" r="17862" b="20465"/>
          <a:stretch/>
        </p:blipFill>
        <p:spPr>
          <a:xfrm>
            <a:off x="1070027" y="269685"/>
            <a:ext cx="6787750" cy="6318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131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</TotalTime>
  <Words>245</Words>
  <Application>Microsoft Office PowerPoint</Application>
  <PresentationFormat>Экран (4:3)</PresentationFormat>
  <Paragraphs>31</Paragraphs>
  <Slides>33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Тема Office</vt:lpstr>
      <vt:lpstr>Simple Light</vt:lpstr>
      <vt:lpstr>1_Simple Light</vt:lpstr>
      <vt:lpstr>Al-Farabi Kazakh National University Higher School of Medicine</vt:lpstr>
      <vt:lpstr>LEARNING OUTCOMES As a result of the lesson you will be able to:</vt:lpstr>
      <vt:lpstr>Literature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Questions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2019-10-20T19:59:27Z</dcterms:created>
  <dcterms:modified xsi:type="dcterms:W3CDTF">2022-02-12T21:09:19Z</dcterms:modified>
</cp:coreProperties>
</file>